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0" r:id="rId6"/>
  </p:sldMasterIdLst>
  <p:notesMasterIdLst>
    <p:notesMasterId r:id="rId24"/>
  </p:notesMasterIdLst>
  <p:handoutMasterIdLst>
    <p:handoutMasterId r:id="rId25"/>
  </p:handoutMasterIdLst>
  <p:sldIdLst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80" r:id="rId19"/>
    <p:sldId id="276" r:id="rId20"/>
    <p:sldId id="278" r:id="rId21"/>
    <p:sldId id="279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4" d="100"/>
          <a:sy n="74" d="100"/>
        </p:scale>
        <p:origin x="144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4/15/2016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6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3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3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00600"/>
            <a:ext cx="8424936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3528" y="5367338"/>
            <a:ext cx="8424936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6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59000"/>
            <a:lum/>
          </a:blip>
          <a:srcRect/>
          <a:stretch>
            <a:fillRect t="-1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453336"/>
            <a:ext cx="963170" cy="29870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79512" y="6381328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669268" y="6441731"/>
            <a:ext cx="325615" cy="325615"/>
            <a:chOff x="4355976" y="4212141"/>
            <a:chExt cx="410936" cy="410936"/>
          </a:xfrm>
        </p:grpSpPr>
        <p:sp>
          <p:nvSpPr>
            <p:cNvPr id="12" name="Oval 11"/>
            <p:cNvSpPr/>
            <p:nvPr/>
          </p:nvSpPr>
          <p:spPr>
            <a:xfrm>
              <a:off x="4355976" y="4212141"/>
              <a:ext cx="410936" cy="410936"/>
            </a:xfrm>
            <a:prstGeom prst="ellipse">
              <a:avLst/>
            </a:prstGeom>
            <a:solidFill>
              <a:srgbClr val="00AEDB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3" name="Picture 12" descr="mouse-whit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7414" y="4279505"/>
              <a:ext cx="292676" cy="292676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6769765" y="6466476"/>
            <a:ext cx="1906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Light" pitchFamily="34" charset="0"/>
              </a:rPr>
              <a:t>omniresources.com</a:t>
            </a:r>
            <a:endParaRPr lang="en-US" sz="1400" b="1">
              <a:solidFill>
                <a:schemeClr val="tx1">
                  <a:lumMod val="65000"/>
                  <a:lumOff val="35000"/>
                </a:schemeClr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00AEDB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4"/>
        </a:buBlip>
        <a:defRPr sz="28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rosack@gmail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04951" y="1338153"/>
            <a:ext cx="4934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Intro to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876" y="26177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Mike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Rosack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5896" y="3429000"/>
            <a:ext cx="1872208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  <a:hlinkClick r:id="rId3"/>
              </a:rPr>
              <a:t>mrosack@gmail.com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algn="ctr"/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github.com/mrosack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28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How does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prevent overuse?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9528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Gas!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296904"/>
            <a:ext cx="8568952" cy="17081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 operation performed in a smart contract costs “gas”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price of gas is variable, contracts specify how much they’re willing to pay for gas and miners can set how much they’ll accept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Currently the price of gas is 2/100,000,000 of an ether, but transactions can routinely take 100k gas.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Storing data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also costs gas, storing a lot of data is prohibitively expensive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What are some examples of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 Applications?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2104" y="3068960"/>
            <a:ext cx="458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http://dapps.ethercasts.com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9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What is an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App (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DApp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)?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98" y="1772816"/>
            <a:ext cx="8568952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Code is written in a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highish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level language called Solidity, compiled to bytecode.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Bytecode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can be included in a network transaction, this turns it into a smart contract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Contracts can call other contracts, and you can also send a transaction to the network to call a contract without any other bytecode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can also reference local methods on contracts without making transactions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can create HTML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front ends to interact with contracts and send new transactions to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63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How are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DApps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Deployed?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98" y="1772816"/>
            <a:ext cx="8568952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ideal situation would be for all users to have a copy of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locally, but just as with Bitcoin that’s not feasible for end users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If the end user has a local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they can host a RPC service that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DApps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would connect to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to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make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requests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For websites, you could act as a gateway to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for the end user, but that would mean read-only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access (unless you want to foot the bill for transactions)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Optimal scenario would be light wallets – the ability to sign transactions from your private key securely without having a full local chain.  Tools like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Metamask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are aiming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to solve this problem.</a:t>
            </a:r>
          </a:p>
        </p:txBody>
      </p:sp>
    </p:spTree>
    <p:extLst>
      <p:ext uri="{BB962C8B-B14F-4D97-AF65-F5344CB8AC3E}">
        <p14:creationId xmlns:p14="http://schemas.microsoft.com/office/powerpoint/2010/main" val="3455698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So, how do I write 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a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DApp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98" y="1772816"/>
            <a:ext cx="8568952" cy="17081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Mix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IDE: Graphical development environment for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user friendly but buggy and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unstable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Truffle: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Web App Framework, support for testing contracts and deploying to multiple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clients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Studio!  Microsoft has been making a push to have Azure be friendly to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applications, a project type was announced at Build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2016, but it’s not at all ready for prime time.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34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DEMO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100" y="3068960"/>
            <a:ext cx="144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Mix IDE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6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DEMO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9932" y="3068960"/>
            <a:ext cx="1224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Truffle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835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7" b="13967"/>
          <a:stretch/>
        </p:blipFill>
        <p:spPr>
          <a:xfrm>
            <a:off x="251520" y="4203137"/>
            <a:ext cx="8640960" cy="232220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2552" y="1772816"/>
            <a:ext cx="2809251" cy="979989"/>
            <a:chOff x="302552" y="1772816"/>
            <a:chExt cx="2809251" cy="979989"/>
          </a:xfrm>
        </p:grpSpPr>
        <p:grpSp>
          <p:nvGrpSpPr>
            <p:cNvPr id="21" name="Group 20"/>
            <p:cNvGrpSpPr/>
            <p:nvPr/>
          </p:nvGrpSpPr>
          <p:grpSpPr>
            <a:xfrm>
              <a:off x="302552" y="1772816"/>
              <a:ext cx="308400" cy="308400"/>
              <a:chOff x="1893017" y="2297042"/>
              <a:chExt cx="410936" cy="410936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893017" y="2297042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7" name="Picture 6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44285" y="2348880"/>
                <a:ext cx="308202" cy="308202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755576" y="1798698"/>
              <a:ext cx="2356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APPLETON/GREEN BAY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4351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College Avenue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210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Appleton, WI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54914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4146" y="2954035"/>
            <a:ext cx="2602824" cy="979989"/>
            <a:chOff x="314146" y="2954035"/>
            <a:chExt cx="2602824" cy="979989"/>
          </a:xfrm>
        </p:grpSpPr>
        <p:sp>
          <p:nvSpPr>
            <p:cNvPr id="13" name="TextBox 12"/>
            <p:cNvSpPr txBox="1"/>
            <p:nvPr/>
          </p:nvSpPr>
          <p:spPr>
            <a:xfrm>
              <a:off x="756730" y="2979917"/>
              <a:ext cx="21602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cap="all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MADISON</a:t>
              </a:r>
              <a:endParaRPr lang="en-US" sz="1400" b="1" cap="all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5250 </a:t>
              </a: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East Terrace </a:t>
              </a:r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Drive</a:t>
              </a:r>
              <a:endParaRPr lang="hr-H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</a:t>
              </a: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130</a:t>
              </a:r>
              <a:b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Madison, WI 53718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4146" y="2954035"/>
              <a:ext cx="308400" cy="308400"/>
              <a:chOff x="4392616" y="2276872"/>
              <a:chExt cx="410936" cy="410936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392616" y="2276872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17" name="Picture 16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3884" y="2328710"/>
                <a:ext cx="308202" cy="30820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353820" y="4084973"/>
            <a:ext cx="2344788" cy="1256988"/>
            <a:chOff x="353820" y="4084973"/>
            <a:chExt cx="2344788" cy="1256988"/>
          </a:xfrm>
        </p:grpSpPr>
        <p:sp>
          <p:nvSpPr>
            <p:cNvPr id="14" name="TextBox 13"/>
            <p:cNvSpPr txBox="1"/>
            <p:nvPr/>
          </p:nvSpPr>
          <p:spPr>
            <a:xfrm>
              <a:off x="755576" y="4110855"/>
              <a:ext cx="194303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MILWAUKEE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2367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N. Mayfair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Road</a:t>
              </a:r>
              <a:endParaRPr lang="hr-H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200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Wauwatosa, WI 53226</a:t>
              </a:r>
            </a:p>
            <a:p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3820" y="4084973"/>
              <a:ext cx="308400" cy="308400"/>
              <a:chOff x="6336174" y="2322241"/>
              <a:chExt cx="410936" cy="410936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336174" y="2322241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19" name="Picture 18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87442" y="2374079"/>
                <a:ext cx="308202" cy="308202"/>
              </a:xfrm>
              <a:prstGeom prst="rect">
                <a:avLst/>
              </a:prstGeom>
            </p:spPr>
          </p:pic>
        </p:grpSp>
      </p:grpSp>
      <p:sp>
        <p:nvSpPr>
          <p:cNvPr id="28" name="TextBox 27"/>
          <p:cNvSpPr txBox="1"/>
          <p:nvPr/>
        </p:nvSpPr>
        <p:spPr>
          <a:xfrm>
            <a:off x="4932040" y="2992938"/>
            <a:ext cx="3744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4800" smtClean="0">
                <a:solidFill>
                  <a:srgbClr val="00AEDB"/>
                </a:solidFill>
                <a:latin typeface="Bebas Neue" pitchFamily="34" charset="0"/>
              </a:rPr>
              <a:t>Thank you!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6393"/>
            <a:ext cx="4474094" cy="11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3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Quick Intro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About me – Excited about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tech, haven’t done anything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userful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with it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just recently became “stable”, but a lot of the tooling is still very primitive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Killer app hasn’t been written yet, and maybe not even dreamed of yet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Please ask questions!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74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8748" y="260648"/>
            <a:ext cx="86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Bitcoin introduced the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Blockchain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 to the world…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9091" y="5473383"/>
            <a:ext cx="534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But what really is a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blockchain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pic>
        <p:nvPicPr>
          <p:cNvPr id="1026" name="Picture 2" descr="https://bitcoin.org/img/icons/open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15" y="1830308"/>
            <a:ext cx="3461370" cy="34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0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Shared Ledger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Global peer-to-peer network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Decentralized – no one controls the network, no one needs to be trusted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Transparent – every member of the network can see every transaction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Anonymous (but not untraceable)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0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Blocks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979" y="1628800"/>
            <a:ext cx="8568952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“block” is a group of transactions, anyone can submit a transaction to the network to be included in a block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Blocks are “mined”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by a network of “miners” competing to find a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hash of all the transactions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block with an appropriate number of leading zeroes (“proof of work”), once network agrees that a block is valid work begins on the next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Difficulty is adjusted to target a stable block generation time (15 minutes for Bitcoin)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hash of the previous block is included in the current block, creating the “chain”.  Because of this it’s impossible to forge any block without forging them all!</a:t>
            </a:r>
          </a:p>
        </p:txBody>
      </p:sp>
    </p:spTree>
    <p:extLst>
      <p:ext uri="{BB962C8B-B14F-4D97-AF65-F5344CB8AC3E}">
        <p14:creationId xmlns:p14="http://schemas.microsoft.com/office/powerpoint/2010/main" val="93754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594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Accounts (“Wallets”)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204864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 account is simply a public/private key pair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To submit a transaction to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it must be signed with the private key of the account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Obviously, losing your private key or having it stolen is irrecoverable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Transactions are validated by miners so you can’t just send anything to the chain</a:t>
            </a:r>
          </a:p>
        </p:txBody>
      </p:sp>
    </p:spTree>
    <p:extLst>
      <p:ext uri="{BB962C8B-B14F-4D97-AF65-F5344CB8AC3E}">
        <p14:creationId xmlns:p14="http://schemas.microsoft.com/office/powerpoint/2010/main" val="414823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594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That’s Great!  But…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1988840"/>
            <a:ext cx="8568952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 solved a very specific case of what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could be used for.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Bitcoins can be transferred without having to trust anyone, but what if you want to conditionally send bitcoins?  Who do you trust to escrow?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global shared ledger is useful far beyond financial transactions: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Transparent voting / decentralized organizations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Notarization (proof of ownership)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Prediction markets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310785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23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Introducing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413338"/>
            <a:ext cx="4070002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Turing complete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 allows “Smart Contracts” to run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Integrates well with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allowing development of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-based web applications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15 second block time target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381920" y="1552860"/>
            <a:ext cx="4761720" cy="375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4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But why do we need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?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9528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Can’t we just extend Bitcoin?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21390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People have been having this argument since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was announced…</a:t>
            </a:r>
            <a:endParaRPr lang="hr-H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 does have a scripting language, but it’s not fully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turing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complete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Lots of people are working on using Bitcoin “sidechains” to implement smart contracts (Counterparty is the most mature, Rootstock is the new hotness)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may one day be just as easy to do smart contracts with Bitcoin as it is with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but that day isn’t today, and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is here already!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47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theme/theme1.xml><?xml version="1.0" encoding="utf-8"?>
<a:theme xmlns:a="http://schemas.openxmlformats.org/drawingml/2006/main" name="Omn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ni Theme">
      <a:majorFont>
        <a:latin typeface="Bebas Neue"/>
        <a:ea typeface=""/>
        <a:cs typeface=""/>
      </a:majorFont>
      <a:minorFont>
        <a:latin typeface="Lat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3DE1A777-F504-4381-A2B5-93EED9C7A015}"/>
    </a:ext>
  </a:extLst>
</a:theme>
</file>

<file path=ppt/theme/theme2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EFQR575P25AT-62-25</_dlc_DocId>
    <_dlc_DocIdUrl xmlns="7401d87b-50bb-41a2-9713-b7b86698e2db">
      <Url>https://bp.omniresources.com/BP/OmniU/_layouts/DocIdRedir.aspx?ID=EFQR575P25AT-62-25</Url>
      <Description>EFQR575P25AT-62-25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71CBA9B8D7D4EAB55348E11CDFA3F" ma:contentTypeVersion="0" ma:contentTypeDescription="Create a new document." ma:contentTypeScope="" ma:versionID="737d2cda4fb8d122403c9d88c2c61ddf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65A6CB-A932-4293-84CD-E6885CA6859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04F3F1F-3FD2-4A9E-AAC9-97B5726D98C7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EDE21EA9-E00C-49B8-BF39-52C1E0E9C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50B1583-FDE3-455F-A572-F3C3C39EF0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Words>903</Words>
  <Application>Microsoft Office PowerPoint</Application>
  <PresentationFormat>On-screen Show (4:3)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Bebas Neue</vt:lpstr>
      <vt:lpstr>Calibri</vt:lpstr>
      <vt:lpstr>Lato</vt:lpstr>
      <vt:lpstr>Lato Light</vt:lpstr>
      <vt:lpstr>Lato-Light</vt:lpstr>
      <vt:lpstr>Open Sans Light</vt:lpstr>
      <vt:lpstr>Raleway</vt:lpstr>
      <vt:lpstr>Omni Theme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Mike Rosack</cp:lastModifiedBy>
  <cp:revision>43</cp:revision>
  <dcterms:created xsi:type="dcterms:W3CDTF">2015-01-28T17:34:31Z</dcterms:created>
  <dcterms:modified xsi:type="dcterms:W3CDTF">2016-04-15T21:13:01Z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860882fe-8653-4964-b108-1826c43834cf</vt:lpwstr>
  </property>
  <property fmtid="{D5CDD505-2E9C-101B-9397-08002B2CF9AE}" pid="3" name="ContentTypeId">
    <vt:lpwstr>0x01010035771CBA9B8D7D4EAB55348E11CDFA3F</vt:lpwstr>
  </property>
</Properties>
</file>